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9"/>
  </p:notesMasterIdLst>
  <p:handoutMasterIdLst>
    <p:handoutMasterId r:id="rId10"/>
  </p:handoutMasterIdLst>
  <p:sldIdLst>
    <p:sldId id="256" r:id="rId3"/>
    <p:sldId id="292" r:id="rId4"/>
    <p:sldId id="304" r:id="rId5"/>
    <p:sldId id="294" r:id="rId6"/>
    <p:sldId id="257" r:id="rId7"/>
    <p:sldId id="315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723BC6F-3564-4805-8B40-F6496D1535F5}">
          <p14:sldIdLst>
            <p14:sldId id="256"/>
            <p14:sldId id="292"/>
            <p14:sldId id="304"/>
            <p14:sldId id="294"/>
            <p14:sldId id="257"/>
            <p14:sldId id="31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4F02"/>
    <a:srgbClr val="83C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5" autoAdjust="0"/>
    <p:restoredTop sz="95179" autoAdjust="0"/>
  </p:normalViewPr>
  <p:slideViewPr>
    <p:cSldViewPr>
      <p:cViewPr varScale="1">
        <p:scale>
          <a:sx n="70" d="100"/>
          <a:sy n="70" d="100"/>
        </p:scale>
        <p:origin x="141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57" d="100"/>
          <a:sy n="57" d="100"/>
        </p:scale>
        <p:origin x="177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288EC3-4B9D-4C57-A2A5-F44E4BF4EBF3}" type="datetimeFigureOut">
              <a:rPr lang="ru-RU" smtClean="0"/>
              <a:t>27.07.2020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6C6311-8F58-4B0D-AF52-78B6C6BE99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4795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7BA573-21CA-444E-A565-B40D97A98C31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72FAC7-8800-4D8F-829D-1C84AA709B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571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F4C1BE3-4DA6-4631-B453-8A53F2BA3692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9052057-C7F6-41C0-80F1-FAE2C52FEE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C1BE3-4DA6-4631-B453-8A53F2BA3692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52057-C7F6-41C0-80F1-FAE2C52FEE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C1BE3-4DA6-4631-B453-8A53F2BA3692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52057-C7F6-41C0-80F1-FAE2C52FEE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EF2D6F-EF6B-42CB-AF3C-9A2AD8E38D3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7521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275BAE-A036-4496-AD5B-7A7F18E70D8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0251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56DCCE-A200-4C36-BCAD-D5E8ED4159C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7794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8CE4F4-D810-4D9D-A9E4-1EEDBB6DA2E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8876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C726BC-88EB-4382-B69E-B97521A62F2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8684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AF791-8EAA-49C7-91EA-8EB9EAA446E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83273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3E9693-CABE-47B3-B0DB-8CFD528255F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64871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63F12C-7153-4D41-A509-E3A3672EC93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040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C1BE3-4DA6-4631-B453-8A53F2BA3692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52057-C7F6-41C0-80F1-FAE2C52FEE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2BD897-F031-4143-808D-E4422340EE1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16918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D6AC7B-33FE-45BB-88EB-0EFF255FB5E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4397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0BCD50-E55B-486F-9E0C-DDE564DB7B6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7125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C1BE3-4DA6-4631-B453-8A53F2BA3692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52057-C7F6-41C0-80F1-FAE2C52FEE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C1BE3-4DA6-4631-B453-8A53F2BA3692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52057-C7F6-41C0-80F1-FAE2C52FEE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C1BE3-4DA6-4631-B453-8A53F2BA3692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52057-C7F6-41C0-80F1-FAE2C52FEE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C1BE3-4DA6-4631-B453-8A53F2BA3692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52057-C7F6-41C0-80F1-FAE2C52FEE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C1BE3-4DA6-4631-B453-8A53F2BA3692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52057-C7F6-41C0-80F1-FAE2C52FEE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F4C1BE3-4DA6-4631-B453-8A53F2BA3692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9052057-C7F6-41C0-80F1-FAE2C52FEE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F4C1BE3-4DA6-4631-B453-8A53F2BA3692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9052057-C7F6-41C0-80F1-FAE2C52FEE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F4C1BE3-4DA6-4631-B453-8A53F2BA3692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9052057-C7F6-41C0-80F1-FAE2C52FEE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96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96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96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D9DCC0-28D5-4E83-960E-404B85B27622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113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700808"/>
            <a:ext cx="7592724" cy="2376264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ОБ </a:t>
            </a:r>
            <a:r>
              <a:rPr lang="ru-RU" sz="3600" b="1" dirty="0">
                <a:solidFill>
                  <a:srgbClr val="002060"/>
                </a:solidFill>
              </a:rPr>
              <a:t>ОРГАНИЗАЦИИ В ЧИСТОПОЛЬСКОМ МУНИЦИПАЛЬНОМ РАЙОНЕ НАСТАВНИЧЕСКОЙ </a:t>
            </a:r>
            <a:r>
              <a:rPr lang="ru-RU" sz="3600" b="1" dirty="0" smtClean="0">
                <a:solidFill>
                  <a:srgbClr val="002060"/>
                </a:solidFill>
              </a:rPr>
              <a:t>ДЕЯТЕЛЬНОСТИ</a:t>
            </a:r>
            <a:r>
              <a:rPr lang="ru-RU" sz="4000" b="1" dirty="0">
                <a:latin typeface="Segoe Print" pitchFamily="2" charset="0"/>
              </a:rPr>
              <a:t/>
            </a:r>
            <a:br>
              <a:rPr lang="ru-RU" sz="4000" b="1" dirty="0">
                <a:latin typeface="Segoe Print" pitchFamily="2" charset="0"/>
              </a:rPr>
            </a:br>
            <a:endParaRPr lang="ru-RU" sz="4000" b="1" dirty="0">
              <a:solidFill>
                <a:srgbClr val="FF0000"/>
              </a:solidFill>
              <a:effectLst/>
              <a:latin typeface="Segoe Pri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1865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Прямая соединительная линия 44"/>
          <p:cNvCxnSpPr>
            <a:stCxn id="44" idx="1"/>
          </p:cNvCxnSpPr>
          <p:nvPr/>
        </p:nvCxnSpPr>
        <p:spPr>
          <a:xfrm flipH="1" flipV="1">
            <a:off x="7417876" y="2652199"/>
            <a:ext cx="580067" cy="1942896"/>
          </a:xfrm>
          <a:prstGeom prst="line">
            <a:avLst/>
          </a:prstGeom>
          <a:ln w="31750">
            <a:solidFill>
              <a:srgbClr val="69BF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AutoShape 23"/>
          <p:cNvSpPr>
            <a:spLocks noChangeArrowheads="1"/>
          </p:cNvSpPr>
          <p:nvPr/>
        </p:nvSpPr>
        <p:spPr bwMode="auto">
          <a:xfrm rot="5400000">
            <a:off x="4720416" y="2921235"/>
            <a:ext cx="943414" cy="1232266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92CDDC"/>
              </a:gs>
              <a:gs pos="50000">
                <a:srgbClr val="4BACC6"/>
              </a:gs>
              <a:gs pos="100000">
                <a:srgbClr val="92CDDC"/>
              </a:gs>
            </a:gsLst>
            <a:lin ang="5400000" scaled="1"/>
          </a:gradFill>
          <a:ln w="12700">
            <a:solidFill>
              <a:srgbClr val="4BACC6"/>
            </a:solidFill>
            <a:round/>
            <a:headEnd/>
            <a:tailEnd/>
          </a:ln>
          <a:effectLst>
            <a:outerShdw dist="28398" dir="3806097" algn="ctr" rotWithShape="0">
              <a:srgbClr val="205867"/>
            </a:outerShdw>
          </a:effectLst>
        </p:spPr>
        <p:txBody>
          <a:bodyPr vert="vert270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3970338" algn="l"/>
              </a:tabLst>
              <a:defRPr/>
            </a:pPr>
            <a:r>
              <a:rPr lang="ru-RU" sz="1400" dirty="0" smtClean="0">
                <a:solidFill>
                  <a:srgbClr val="DCE8F4"/>
                </a:solidFill>
                <a:latin typeface="Arial" pitchFamily="34" charset="0"/>
                <a:ea typeface="Times New Roman" pitchFamily="18" charset="0"/>
                <a:cs typeface="Calibri" pitchFamily="34" charset="0"/>
              </a:rPr>
              <a:t> </a:t>
            </a:r>
            <a:endParaRPr lang="ru-RU" dirty="0">
              <a:solidFill>
                <a:srgbClr val="DCE8F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286" y="0"/>
            <a:ext cx="8496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969696"/>
                </a:solidFill>
                <a:ea typeface="Tahoma" pitchFamily="34" charset="0"/>
                <a:cs typeface="Tahoma" pitchFamily="34" charset="0"/>
              </a:rPr>
              <a:t>Структура методической службы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00331" y="1402340"/>
            <a:ext cx="4644008" cy="400110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450683" y="1960662"/>
            <a:ext cx="27443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329779" y="2032022"/>
            <a:ext cx="4443677" cy="923330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AutoShape 23"/>
          <p:cNvSpPr>
            <a:spLocks noChangeArrowheads="1"/>
          </p:cNvSpPr>
          <p:nvPr/>
        </p:nvSpPr>
        <p:spPr bwMode="auto">
          <a:xfrm rot="5400000">
            <a:off x="1708068" y="2847565"/>
            <a:ext cx="972333" cy="1389734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92CDDC"/>
              </a:gs>
              <a:gs pos="50000">
                <a:srgbClr val="4BACC6"/>
              </a:gs>
              <a:gs pos="100000">
                <a:srgbClr val="92CDDC"/>
              </a:gs>
            </a:gsLst>
            <a:lin ang="5400000" scaled="1"/>
          </a:gradFill>
          <a:ln w="12700">
            <a:solidFill>
              <a:srgbClr val="4BACC6"/>
            </a:solidFill>
            <a:round/>
            <a:headEnd/>
            <a:tailEnd/>
          </a:ln>
          <a:effectLst>
            <a:outerShdw dist="28398" dir="3806097" algn="ctr" rotWithShape="0">
              <a:srgbClr val="205867"/>
            </a:outerShdw>
          </a:effectLst>
        </p:spPr>
        <p:txBody>
          <a:bodyPr vert="vert27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3970338" algn="l"/>
              </a:tabLst>
              <a:defRPr/>
            </a:pPr>
            <a:r>
              <a:rPr lang="ru-RU" sz="1400" dirty="0" smtClean="0">
                <a:solidFill>
                  <a:srgbClr val="DCE8F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ММО учителей </a:t>
            </a:r>
            <a:r>
              <a:rPr lang="ru-RU" sz="1400" dirty="0">
                <a:solidFill>
                  <a:srgbClr val="DCE8F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предметам</a:t>
            </a:r>
            <a:endParaRPr lang="ru-RU" dirty="0">
              <a:solidFill>
                <a:srgbClr val="DCE8F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AutoShape 22"/>
          <p:cNvSpPr>
            <a:spLocks noChangeArrowheads="1"/>
          </p:cNvSpPr>
          <p:nvPr/>
        </p:nvSpPr>
        <p:spPr bwMode="auto">
          <a:xfrm rot="5400000">
            <a:off x="-83373" y="4462261"/>
            <a:ext cx="1656186" cy="1317856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92CDDC"/>
              </a:gs>
              <a:gs pos="50000">
                <a:srgbClr val="4BACC6"/>
              </a:gs>
              <a:gs pos="100000">
                <a:srgbClr val="92CDDC"/>
              </a:gs>
            </a:gsLst>
            <a:lin ang="5400000" scaled="1"/>
          </a:gradFill>
          <a:ln w="12700">
            <a:solidFill>
              <a:srgbClr val="4BACC6"/>
            </a:solidFill>
            <a:round/>
            <a:headEnd/>
            <a:tailEnd/>
          </a:ln>
          <a:effectLst>
            <a:outerShdw dist="28398" dir="3806097" algn="ctr" rotWithShape="0">
              <a:srgbClr val="205867"/>
            </a:outerShdw>
          </a:effectLst>
        </p:spPr>
        <p:txBody>
          <a:bodyPr vert="vert27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3970338" algn="l"/>
              </a:tabLst>
              <a:defRPr/>
            </a:pPr>
            <a:r>
              <a:rPr lang="ru-RU" sz="1400" dirty="0" err="1" smtClean="0">
                <a:solidFill>
                  <a:srgbClr val="DCE8F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Муниципаль-ные</a:t>
            </a:r>
            <a:r>
              <a:rPr lang="ru-RU" sz="1400" dirty="0" smtClean="0">
                <a:solidFill>
                  <a:srgbClr val="DCE8F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rgbClr val="DCE8F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тьюторы</a:t>
            </a:r>
            <a:r>
              <a:rPr lang="ru-RU" sz="1400" dirty="0" smtClean="0">
                <a:solidFill>
                  <a:srgbClr val="DCE8F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внедрению ФГОС, по подготовке к олимпиадам и ГИА</a:t>
            </a:r>
            <a:endParaRPr lang="ru-RU" dirty="0">
              <a:solidFill>
                <a:srgbClr val="DCE8F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AutoShape 21"/>
          <p:cNvSpPr>
            <a:spLocks noChangeArrowheads="1"/>
          </p:cNvSpPr>
          <p:nvPr/>
        </p:nvSpPr>
        <p:spPr bwMode="auto">
          <a:xfrm rot="5400000">
            <a:off x="3535972" y="4022224"/>
            <a:ext cx="1663541" cy="2190575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92CDDC"/>
              </a:gs>
              <a:gs pos="50000">
                <a:srgbClr val="4BACC6"/>
              </a:gs>
              <a:gs pos="100000">
                <a:srgbClr val="92CDDC"/>
              </a:gs>
            </a:gsLst>
            <a:lin ang="5400000" scaled="1"/>
          </a:gradFill>
          <a:ln w="12700">
            <a:solidFill>
              <a:srgbClr val="4BACC6"/>
            </a:solidFill>
            <a:round/>
            <a:headEnd/>
            <a:tailEnd/>
          </a:ln>
          <a:effectLst>
            <a:outerShdw dist="28398" dir="3806097" algn="ctr" rotWithShape="0">
              <a:srgbClr val="205867"/>
            </a:outerShdw>
          </a:effectLst>
        </p:spPr>
        <p:txBody>
          <a:bodyPr vert="vert27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3970338" algn="l"/>
              </a:tabLst>
              <a:defRPr/>
            </a:pPr>
            <a:r>
              <a:rPr lang="ru-RU" sz="1400" dirty="0">
                <a:solidFill>
                  <a:srgbClr val="DCE8F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Творческие (временные) инициативные группы педагогов и </a:t>
            </a:r>
            <a:r>
              <a:rPr lang="ru-RU" sz="1400" dirty="0" smtClean="0">
                <a:solidFill>
                  <a:srgbClr val="DCE8F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методистов</a:t>
            </a:r>
            <a:r>
              <a:rPr lang="ru-RU" sz="2000" dirty="0">
                <a:solidFill>
                  <a:srgbClr val="DCE8F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DCE8F4"/>
                </a:solidFill>
                <a:latin typeface="Times New Roman" pitchFamily="18" charset="0"/>
                <a:cs typeface="Times New Roman" pitchFamily="18" charset="0"/>
              </a:rPr>
              <a:t>по подготовке педагогов к конкурсам профессионального мастерства</a:t>
            </a:r>
            <a:endParaRPr lang="ru-RU" sz="1400" dirty="0" smtClean="0">
              <a:solidFill>
                <a:srgbClr val="DCE8F4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AutoShape 27"/>
          <p:cNvSpPr>
            <a:spLocks noChangeArrowheads="1"/>
          </p:cNvSpPr>
          <p:nvPr/>
        </p:nvSpPr>
        <p:spPr bwMode="auto">
          <a:xfrm>
            <a:off x="109633" y="1757364"/>
            <a:ext cx="2779469" cy="886146"/>
          </a:xfrm>
          <a:prstGeom prst="roundRect">
            <a:avLst>
              <a:gd name="adj" fmla="val 16667"/>
            </a:avLst>
          </a:prstGeom>
          <a:solidFill>
            <a:schemeClr val="accent5">
              <a:lumMod val="50000"/>
            </a:schemeClr>
          </a:solidFill>
          <a:ln w="63500" cmpd="thickThin">
            <a:solidFill>
              <a:srgbClr val="4BACC6"/>
            </a:solidFill>
            <a:round/>
            <a:headEnd/>
            <a:tailEnd/>
          </a:ln>
          <a:effectLst>
            <a:outerShdw dist="107763" dir="18900000" algn="ctr" rotWithShape="0">
              <a:srgbClr val="868686">
                <a:alpha val="50000"/>
              </a:srgbClr>
            </a:outerShdw>
          </a:effec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3970338" algn="l"/>
              </a:tabLst>
              <a:defRPr/>
            </a:pPr>
            <a:r>
              <a:rPr lang="ru-RU" dirty="0">
                <a:solidFill>
                  <a:srgbClr val="DCE8F4"/>
                </a:solidFill>
                <a:latin typeface="Times New Roman" pitchFamily="18" charset="0"/>
                <a:cs typeface="Times New Roman" pitchFamily="18" charset="0"/>
              </a:rPr>
              <a:t>Методический совет</a:t>
            </a:r>
          </a:p>
        </p:txBody>
      </p:sp>
      <p:sp>
        <p:nvSpPr>
          <p:cNvPr id="22" name="AutoShape 27"/>
          <p:cNvSpPr>
            <a:spLocks noChangeArrowheads="1"/>
          </p:cNvSpPr>
          <p:nvPr/>
        </p:nvSpPr>
        <p:spPr bwMode="auto">
          <a:xfrm>
            <a:off x="2522335" y="879121"/>
            <a:ext cx="3972400" cy="605663"/>
          </a:xfrm>
          <a:prstGeom prst="roundRect">
            <a:avLst>
              <a:gd name="adj" fmla="val 16667"/>
            </a:avLst>
          </a:prstGeom>
          <a:solidFill>
            <a:schemeClr val="tx1">
              <a:lumMod val="50000"/>
              <a:lumOff val="50000"/>
            </a:schemeClr>
          </a:solidFill>
          <a:ln w="63500" cmpd="thickThin">
            <a:solidFill>
              <a:srgbClr val="4BACC6"/>
            </a:solidFill>
            <a:round/>
            <a:headEnd/>
            <a:tailEnd/>
          </a:ln>
          <a:effectLst>
            <a:outerShdw dist="107763" dir="18900000" algn="ctr" rotWithShape="0">
              <a:srgbClr val="868686">
                <a:alpha val="50000"/>
              </a:srgbClr>
            </a:outerShdw>
          </a:effec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3970338" algn="l"/>
              </a:tabLst>
              <a:defRPr/>
            </a:pP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CE8F4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ln w="12700">
                  <a:solidFill>
                    <a:srgbClr val="7B9CB5">
                      <a:satMod val="155000"/>
                    </a:srgbClr>
                  </a:solidFill>
                  <a:prstDash val="solid"/>
                </a:ln>
                <a:solidFill>
                  <a:srgbClr val="DCE8F4"/>
                </a:solidFill>
                <a:latin typeface="Times New Roman" pitchFamily="18" charset="0"/>
                <a:cs typeface="Times New Roman" pitchFamily="18" charset="0"/>
              </a:rPr>
              <a:t>Совет по образованию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DCE8F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AutoShape 22"/>
          <p:cNvSpPr>
            <a:spLocks noChangeArrowheads="1"/>
          </p:cNvSpPr>
          <p:nvPr/>
        </p:nvSpPr>
        <p:spPr bwMode="auto">
          <a:xfrm rot="5400000">
            <a:off x="258552" y="2883503"/>
            <a:ext cx="972336" cy="1317856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92CDDC"/>
              </a:gs>
              <a:gs pos="50000">
                <a:srgbClr val="4BACC6"/>
              </a:gs>
              <a:gs pos="100000">
                <a:srgbClr val="92CDDC"/>
              </a:gs>
            </a:gsLst>
            <a:lin ang="5400000" scaled="1"/>
          </a:gradFill>
          <a:ln w="12700">
            <a:solidFill>
              <a:srgbClr val="4BACC6"/>
            </a:solidFill>
            <a:round/>
            <a:headEnd/>
            <a:tailEnd/>
          </a:ln>
          <a:effectLst>
            <a:outerShdw dist="28398" dir="3806097" algn="ctr" rotWithShape="0">
              <a:srgbClr val="205867"/>
            </a:outerShdw>
          </a:effectLst>
        </p:spPr>
        <p:txBody>
          <a:bodyPr vert="vert27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3970338" algn="l"/>
              </a:tabLst>
              <a:defRPr/>
            </a:pPr>
            <a:r>
              <a:rPr lang="ru-RU" sz="1400" dirty="0" smtClean="0">
                <a:solidFill>
                  <a:srgbClr val="DCE8F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Ресурсные центры</a:t>
            </a:r>
            <a:endParaRPr lang="ru-RU" dirty="0">
              <a:solidFill>
                <a:srgbClr val="DCE8F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AutoShape 23"/>
          <p:cNvSpPr>
            <a:spLocks noChangeArrowheads="1"/>
          </p:cNvSpPr>
          <p:nvPr/>
        </p:nvSpPr>
        <p:spPr bwMode="auto">
          <a:xfrm rot="5400000">
            <a:off x="3164672" y="2981314"/>
            <a:ext cx="972336" cy="1122241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92CDDC"/>
              </a:gs>
              <a:gs pos="50000">
                <a:srgbClr val="4BACC6"/>
              </a:gs>
              <a:gs pos="100000">
                <a:srgbClr val="92CDDC"/>
              </a:gs>
            </a:gsLst>
            <a:lin ang="5400000" scaled="1"/>
          </a:gradFill>
          <a:ln w="12700">
            <a:solidFill>
              <a:srgbClr val="4BACC6"/>
            </a:solidFill>
            <a:round/>
            <a:headEnd/>
            <a:tailEnd/>
          </a:ln>
          <a:effectLst>
            <a:outerShdw dist="28398" dir="3806097" algn="ctr" rotWithShape="0">
              <a:srgbClr val="205867"/>
            </a:outerShdw>
          </a:effectLst>
        </p:spPr>
        <p:txBody>
          <a:bodyPr vert="vert270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3970338" algn="l"/>
              </a:tabLst>
              <a:defRPr/>
            </a:pPr>
            <a:r>
              <a:rPr lang="ru-RU" sz="1400" dirty="0" smtClean="0">
                <a:solidFill>
                  <a:srgbClr val="DCE8F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Учителя-эксперты по аттестации</a:t>
            </a:r>
            <a:endParaRPr lang="ru-RU" dirty="0">
              <a:solidFill>
                <a:srgbClr val="DCE8F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AutoShape 27"/>
          <p:cNvSpPr>
            <a:spLocks noChangeArrowheads="1"/>
          </p:cNvSpPr>
          <p:nvPr/>
        </p:nvSpPr>
        <p:spPr bwMode="auto">
          <a:xfrm>
            <a:off x="3021558" y="1757364"/>
            <a:ext cx="2630562" cy="886146"/>
          </a:xfrm>
          <a:prstGeom prst="roundRect">
            <a:avLst>
              <a:gd name="adj" fmla="val 16667"/>
            </a:avLst>
          </a:prstGeom>
          <a:solidFill>
            <a:schemeClr val="accent5">
              <a:lumMod val="50000"/>
            </a:schemeClr>
          </a:solidFill>
          <a:ln w="63500" cmpd="thickThin">
            <a:solidFill>
              <a:srgbClr val="4BACC6"/>
            </a:solidFill>
            <a:round/>
            <a:headEnd/>
            <a:tailEnd/>
          </a:ln>
          <a:effectLst>
            <a:outerShdw dist="107763" dir="18900000" algn="ctr" rotWithShape="0">
              <a:srgbClr val="868686">
                <a:alpha val="50000"/>
              </a:srgbClr>
            </a:outerShdw>
          </a:effec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3970338" algn="l"/>
              </a:tabLst>
              <a:defRPr/>
            </a:pPr>
            <a:r>
              <a:rPr lang="ru-RU" dirty="0">
                <a:solidFill>
                  <a:srgbClr val="DCE8F4"/>
                </a:solidFill>
                <a:latin typeface="Times New Roman" pitchFamily="18" charset="0"/>
                <a:cs typeface="Times New Roman" pitchFamily="18" charset="0"/>
              </a:rPr>
              <a:t>Экспертный  совет</a:t>
            </a:r>
          </a:p>
        </p:txBody>
      </p:sp>
      <p:sp>
        <p:nvSpPr>
          <p:cNvPr id="41" name="AutoShape 22"/>
          <p:cNvSpPr>
            <a:spLocks noChangeArrowheads="1"/>
          </p:cNvSpPr>
          <p:nvPr/>
        </p:nvSpPr>
        <p:spPr bwMode="auto">
          <a:xfrm rot="5400000">
            <a:off x="6550824" y="2780470"/>
            <a:ext cx="1380845" cy="198144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92CDDC"/>
              </a:gs>
              <a:gs pos="50000">
                <a:srgbClr val="4BACC6"/>
              </a:gs>
              <a:gs pos="100000">
                <a:srgbClr val="92CDDC"/>
              </a:gs>
            </a:gsLst>
            <a:lin ang="5400000" scaled="1"/>
          </a:gradFill>
          <a:ln w="12700">
            <a:solidFill>
              <a:srgbClr val="4BACC6"/>
            </a:solidFill>
            <a:round/>
            <a:headEnd/>
            <a:tailEnd/>
          </a:ln>
          <a:effectLst>
            <a:outerShdw dist="28398" dir="3806097" algn="ctr" rotWithShape="0">
              <a:srgbClr val="205867"/>
            </a:outerShdw>
          </a:effectLst>
        </p:spPr>
        <p:txBody>
          <a:bodyPr vert="vert270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3970338" algn="l"/>
              </a:tabLst>
              <a:defRPr/>
            </a:pPr>
            <a:r>
              <a:rPr lang="ru-RU" sz="1400" dirty="0" smtClean="0">
                <a:solidFill>
                  <a:srgbClr val="DCE8F4"/>
                </a:solidFill>
                <a:latin typeface="Times New Roman" pitchFamily="18" charset="0"/>
                <a:cs typeface="Times New Roman" pitchFamily="18" charset="0"/>
              </a:rPr>
              <a:t>Рабочие группы учителей-предметников,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3970338" algn="l"/>
              </a:tabLst>
              <a:defRPr/>
            </a:pPr>
            <a:r>
              <a:rPr lang="ru-RU" sz="1400" dirty="0" smtClean="0">
                <a:solidFill>
                  <a:srgbClr val="DCE8F4"/>
                </a:solidFill>
                <a:latin typeface="Times New Roman" pitchFamily="18" charset="0"/>
                <a:cs typeface="Times New Roman" pitchFamily="18" charset="0"/>
              </a:rPr>
              <a:t>работающих  в 9,11 классах</a:t>
            </a:r>
            <a:endParaRPr lang="ru-RU" sz="1400" dirty="0">
              <a:solidFill>
                <a:srgbClr val="DCE8F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AutoShape 27"/>
          <p:cNvSpPr>
            <a:spLocks noChangeArrowheads="1"/>
          </p:cNvSpPr>
          <p:nvPr/>
        </p:nvSpPr>
        <p:spPr bwMode="auto">
          <a:xfrm>
            <a:off x="5808256" y="1752218"/>
            <a:ext cx="3219240" cy="891292"/>
          </a:xfrm>
          <a:prstGeom prst="roundRect">
            <a:avLst>
              <a:gd name="adj" fmla="val 16667"/>
            </a:avLst>
          </a:prstGeom>
          <a:solidFill>
            <a:schemeClr val="accent5">
              <a:lumMod val="50000"/>
            </a:schemeClr>
          </a:solidFill>
          <a:ln w="63500" cmpd="thickThin">
            <a:solidFill>
              <a:srgbClr val="4BACC6"/>
            </a:solidFill>
            <a:round/>
            <a:headEnd/>
            <a:tailEnd/>
          </a:ln>
          <a:effectLst>
            <a:outerShdw dist="107763" dir="18900000" algn="ctr" rotWithShape="0">
              <a:srgbClr val="868686">
                <a:alpha val="50000"/>
              </a:srgbClr>
            </a:outerShdw>
          </a:effec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3970338" algn="l"/>
              </a:tabLst>
              <a:defRPr/>
            </a:pPr>
            <a:r>
              <a:rPr lang="ru-RU" dirty="0">
                <a:solidFill>
                  <a:srgbClr val="DCE8F4"/>
                </a:solidFill>
                <a:latin typeface="Times New Roman" pitchFamily="18" charset="0"/>
                <a:cs typeface="Times New Roman" pitchFamily="18" charset="0"/>
              </a:rPr>
              <a:t>Координационный </a:t>
            </a:r>
            <a:r>
              <a:rPr lang="ru-RU" dirty="0" smtClean="0">
                <a:solidFill>
                  <a:srgbClr val="DCE8F4"/>
                </a:solidFill>
                <a:latin typeface="Times New Roman" pitchFamily="18" charset="0"/>
                <a:cs typeface="Times New Roman" pitchFamily="18" charset="0"/>
              </a:rPr>
              <a:t>совет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3970338" algn="l"/>
              </a:tabLst>
              <a:defRPr/>
            </a:pPr>
            <a:r>
              <a:rPr lang="ru-RU" sz="1600" dirty="0" smtClean="0">
                <a:solidFill>
                  <a:srgbClr val="DCE8F4"/>
                </a:solidFill>
                <a:latin typeface="Times New Roman" pitchFamily="18" charset="0"/>
                <a:cs typeface="Times New Roman" pitchFamily="18" charset="0"/>
              </a:rPr>
              <a:t>по подготовке </a:t>
            </a:r>
            <a:r>
              <a:rPr lang="ru-RU" sz="1600" dirty="0">
                <a:solidFill>
                  <a:srgbClr val="DCE8F4"/>
                </a:solidFill>
                <a:latin typeface="Times New Roman" pitchFamily="18" charset="0"/>
                <a:cs typeface="Times New Roman" pitchFamily="18" charset="0"/>
              </a:rPr>
              <a:t>и проведению </a:t>
            </a:r>
            <a:endParaRPr lang="ru-RU" sz="1600" dirty="0" smtClean="0">
              <a:solidFill>
                <a:srgbClr val="DCE8F4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3970338" algn="l"/>
              </a:tabLst>
              <a:defRPr/>
            </a:pPr>
            <a:r>
              <a:rPr lang="ru-RU" sz="1600" dirty="0" smtClean="0">
                <a:solidFill>
                  <a:srgbClr val="DCE8F4"/>
                </a:solidFill>
                <a:latin typeface="Times New Roman" pitchFamily="18" charset="0"/>
                <a:cs typeface="Times New Roman" pitchFamily="18" charset="0"/>
              </a:rPr>
              <a:t>ЕГЭ и ОГЭ</a:t>
            </a:r>
            <a:endParaRPr lang="ru-RU" sz="1600" dirty="0">
              <a:solidFill>
                <a:srgbClr val="DCE8F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AutoShape 22"/>
          <p:cNvSpPr>
            <a:spLocks noChangeArrowheads="1"/>
          </p:cNvSpPr>
          <p:nvPr/>
        </p:nvSpPr>
        <p:spPr bwMode="auto">
          <a:xfrm rot="5400000">
            <a:off x="1466451" y="4326014"/>
            <a:ext cx="1656184" cy="1590351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92CDDC"/>
              </a:gs>
              <a:gs pos="50000">
                <a:srgbClr val="4BACC6"/>
              </a:gs>
              <a:gs pos="100000">
                <a:srgbClr val="92CDDC"/>
              </a:gs>
            </a:gsLst>
            <a:lin ang="5400000" scaled="1"/>
          </a:gradFill>
          <a:ln w="12700">
            <a:solidFill>
              <a:srgbClr val="4BACC6"/>
            </a:solidFill>
            <a:round/>
            <a:headEnd/>
            <a:tailEnd/>
          </a:ln>
          <a:effectLst>
            <a:outerShdw dist="28398" dir="3806097" algn="ctr" rotWithShape="0">
              <a:srgbClr val="205867"/>
            </a:outerShdw>
          </a:effectLst>
        </p:spPr>
        <p:txBody>
          <a:bodyPr vert="vert27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3970338" algn="l"/>
              </a:tabLst>
              <a:defRPr/>
            </a:pPr>
            <a:r>
              <a:rPr lang="ru-RU" sz="1400" dirty="0" smtClean="0">
                <a:solidFill>
                  <a:srgbClr val="DCE8F4"/>
                </a:solidFill>
                <a:latin typeface="Times New Roman" pitchFamily="18" charset="0"/>
                <a:cs typeface="Times New Roman" pitchFamily="18" charset="0"/>
              </a:rPr>
              <a:t>Методические </a:t>
            </a:r>
            <a:r>
              <a:rPr lang="ru-RU" sz="1400" dirty="0">
                <a:solidFill>
                  <a:srgbClr val="DCE8F4"/>
                </a:solidFill>
                <a:latin typeface="Times New Roman" pitchFamily="18" charset="0"/>
                <a:cs typeface="Times New Roman" pitchFamily="18" charset="0"/>
              </a:rPr>
              <a:t>службы </a:t>
            </a:r>
            <a:r>
              <a:rPr lang="ru-RU" sz="1400" dirty="0" smtClean="0">
                <a:solidFill>
                  <a:srgbClr val="DCE8F4"/>
                </a:solidFill>
                <a:latin typeface="Times New Roman" pitchFamily="18" charset="0"/>
                <a:cs typeface="Times New Roman" pitchFamily="18" charset="0"/>
              </a:rPr>
              <a:t>муниципальных образователь-</a:t>
            </a:r>
            <a:r>
              <a:rPr lang="ru-RU" sz="1400" dirty="0" err="1" smtClean="0">
                <a:solidFill>
                  <a:srgbClr val="DCE8F4"/>
                </a:solidFill>
                <a:latin typeface="Times New Roman" pitchFamily="18" charset="0"/>
                <a:cs typeface="Times New Roman" pitchFamily="18" charset="0"/>
              </a:rPr>
              <a:t>ных</a:t>
            </a:r>
            <a:r>
              <a:rPr lang="ru-RU" sz="1400" dirty="0" smtClean="0">
                <a:solidFill>
                  <a:srgbClr val="DCE8F4"/>
                </a:solidFill>
                <a:latin typeface="Times New Roman" pitchFamily="18" charset="0"/>
                <a:cs typeface="Times New Roman" pitchFamily="18" charset="0"/>
              </a:rPr>
              <a:t> организаций</a:t>
            </a:r>
            <a:endParaRPr lang="ru-RU" sz="1400" dirty="0">
              <a:solidFill>
                <a:srgbClr val="DCE8F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единительная линия 13"/>
          <p:cNvCxnSpPr>
            <a:stCxn id="22" idx="1"/>
          </p:cNvCxnSpPr>
          <p:nvPr/>
        </p:nvCxnSpPr>
        <p:spPr>
          <a:xfrm flipH="1" flipV="1">
            <a:off x="1499367" y="1176806"/>
            <a:ext cx="1022968" cy="5147"/>
          </a:xfrm>
          <a:prstGeom prst="line">
            <a:avLst/>
          </a:prstGeom>
          <a:ln w="31750">
            <a:solidFill>
              <a:srgbClr val="69BF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stCxn id="34" idx="0"/>
          </p:cNvCxnSpPr>
          <p:nvPr/>
        </p:nvCxnSpPr>
        <p:spPr>
          <a:xfrm flipH="1" flipV="1">
            <a:off x="1499367" y="1181952"/>
            <a:ext cx="1" cy="575412"/>
          </a:xfrm>
          <a:prstGeom prst="line">
            <a:avLst/>
          </a:prstGeom>
          <a:ln w="31750">
            <a:solidFill>
              <a:srgbClr val="69BF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>
            <a:off x="6488562" y="1181952"/>
            <a:ext cx="1037320" cy="0"/>
          </a:xfrm>
          <a:prstGeom prst="line">
            <a:avLst/>
          </a:prstGeom>
          <a:ln w="31750">
            <a:solidFill>
              <a:srgbClr val="69BF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>
            <a:stCxn id="81" idx="0"/>
            <a:endCxn id="40" idx="2"/>
          </p:cNvCxnSpPr>
          <p:nvPr/>
        </p:nvCxnSpPr>
        <p:spPr>
          <a:xfrm flipV="1">
            <a:off x="5192123" y="2643510"/>
            <a:ext cx="2225753" cy="437259"/>
          </a:xfrm>
          <a:prstGeom prst="line">
            <a:avLst/>
          </a:prstGeom>
          <a:ln w="31750">
            <a:solidFill>
              <a:srgbClr val="69BF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H="1" flipV="1">
            <a:off x="4508535" y="1502185"/>
            <a:ext cx="3210" cy="237940"/>
          </a:xfrm>
          <a:prstGeom prst="line">
            <a:avLst/>
          </a:prstGeom>
          <a:ln w="31750">
            <a:solidFill>
              <a:srgbClr val="69BF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>
            <a:stCxn id="24" idx="1"/>
            <a:endCxn id="37" idx="3"/>
          </p:cNvCxnSpPr>
          <p:nvPr/>
        </p:nvCxnSpPr>
        <p:spPr>
          <a:xfrm flipV="1">
            <a:off x="744720" y="4028599"/>
            <a:ext cx="0" cy="264497"/>
          </a:xfrm>
          <a:prstGeom prst="line">
            <a:avLst/>
          </a:prstGeom>
          <a:ln w="31750">
            <a:solidFill>
              <a:srgbClr val="69BF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V="1">
            <a:off x="2194235" y="4046073"/>
            <a:ext cx="0" cy="264497"/>
          </a:xfrm>
          <a:prstGeom prst="line">
            <a:avLst/>
          </a:prstGeom>
          <a:ln w="31750">
            <a:solidFill>
              <a:srgbClr val="69BF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>
            <a:stCxn id="38" idx="1"/>
            <a:endCxn id="39" idx="2"/>
          </p:cNvCxnSpPr>
          <p:nvPr/>
        </p:nvCxnSpPr>
        <p:spPr>
          <a:xfrm flipV="1">
            <a:off x="3650840" y="2643510"/>
            <a:ext cx="685999" cy="412757"/>
          </a:xfrm>
          <a:prstGeom prst="line">
            <a:avLst/>
          </a:prstGeom>
          <a:ln w="31750">
            <a:solidFill>
              <a:srgbClr val="69BF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>
            <a:stCxn id="25" idx="1"/>
            <a:endCxn id="39" idx="2"/>
          </p:cNvCxnSpPr>
          <p:nvPr/>
        </p:nvCxnSpPr>
        <p:spPr>
          <a:xfrm flipH="1" flipV="1">
            <a:off x="4336839" y="2643510"/>
            <a:ext cx="30903" cy="1642231"/>
          </a:xfrm>
          <a:prstGeom prst="line">
            <a:avLst/>
          </a:prstGeom>
          <a:ln w="31750">
            <a:solidFill>
              <a:srgbClr val="69BF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>
            <a:stCxn id="27" idx="1"/>
            <a:endCxn id="39" idx="2"/>
          </p:cNvCxnSpPr>
          <p:nvPr/>
        </p:nvCxnSpPr>
        <p:spPr>
          <a:xfrm flipH="1" flipV="1">
            <a:off x="4336839" y="2643510"/>
            <a:ext cx="855284" cy="422151"/>
          </a:xfrm>
          <a:prstGeom prst="line">
            <a:avLst/>
          </a:prstGeom>
          <a:ln w="31750">
            <a:solidFill>
              <a:srgbClr val="69BF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>
            <a:stCxn id="37" idx="1"/>
          </p:cNvCxnSpPr>
          <p:nvPr/>
        </p:nvCxnSpPr>
        <p:spPr>
          <a:xfrm flipV="1">
            <a:off x="744720" y="2643510"/>
            <a:ext cx="754647" cy="412753"/>
          </a:xfrm>
          <a:prstGeom prst="line">
            <a:avLst/>
          </a:prstGeom>
          <a:ln w="31750">
            <a:solidFill>
              <a:srgbClr val="69BF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>
            <a:stCxn id="23" idx="1"/>
          </p:cNvCxnSpPr>
          <p:nvPr/>
        </p:nvCxnSpPr>
        <p:spPr>
          <a:xfrm flipH="1" flipV="1">
            <a:off x="1499367" y="2672428"/>
            <a:ext cx="694868" cy="383838"/>
          </a:xfrm>
          <a:prstGeom prst="line">
            <a:avLst/>
          </a:prstGeom>
          <a:ln w="31750">
            <a:solidFill>
              <a:srgbClr val="69BF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>
            <a:off x="4575990" y="3080769"/>
            <a:ext cx="1232266" cy="123110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rgbClr val="DCE8F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Учителя-эксперты предметных комиссий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srgbClr val="000000"/>
              </a:solidFill>
            </a:endParaRPr>
          </a:p>
        </p:txBody>
      </p:sp>
      <p:cxnSp>
        <p:nvCxnSpPr>
          <p:cNvPr id="83" name="Прямая соединительная линия 82"/>
          <p:cNvCxnSpPr>
            <a:stCxn id="41" idx="1"/>
            <a:endCxn id="40" idx="2"/>
          </p:cNvCxnSpPr>
          <p:nvPr/>
        </p:nvCxnSpPr>
        <p:spPr>
          <a:xfrm flipV="1">
            <a:off x="7241246" y="2643510"/>
            <a:ext cx="176630" cy="437259"/>
          </a:xfrm>
          <a:prstGeom prst="line">
            <a:avLst/>
          </a:prstGeom>
          <a:ln w="31750">
            <a:solidFill>
              <a:srgbClr val="69BF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 flipH="1" flipV="1">
            <a:off x="7528958" y="1181952"/>
            <a:ext cx="1" cy="575412"/>
          </a:xfrm>
          <a:prstGeom prst="line">
            <a:avLst/>
          </a:prstGeom>
          <a:ln w="31750">
            <a:solidFill>
              <a:srgbClr val="69BF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AutoShape 22"/>
          <p:cNvSpPr>
            <a:spLocks noChangeArrowheads="1"/>
          </p:cNvSpPr>
          <p:nvPr/>
        </p:nvSpPr>
        <p:spPr bwMode="auto">
          <a:xfrm rot="5400000">
            <a:off x="7307521" y="4294796"/>
            <a:ext cx="1380845" cy="198144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92CDDC"/>
              </a:gs>
              <a:gs pos="50000">
                <a:srgbClr val="4BACC6"/>
              </a:gs>
              <a:gs pos="100000">
                <a:srgbClr val="92CDDC"/>
              </a:gs>
            </a:gsLst>
            <a:lin ang="5400000" scaled="1"/>
          </a:gradFill>
          <a:ln w="12700">
            <a:solidFill>
              <a:srgbClr val="4BACC6"/>
            </a:solidFill>
            <a:round/>
            <a:headEnd/>
            <a:tailEnd/>
          </a:ln>
          <a:effectLst>
            <a:outerShdw dist="28398" dir="3806097" algn="ctr" rotWithShape="0">
              <a:srgbClr val="205867"/>
            </a:outerShdw>
          </a:effectLst>
        </p:spPr>
        <p:txBody>
          <a:bodyPr vert="vert270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3970338" algn="l"/>
              </a:tabLst>
              <a:defRPr/>
            </a:pPr>
            <a:r>
              <a:rPr lang="ru-RU" sz="1400" dirty="0" smtClean="0">
                <a:solidFill>
                  <a:srgbClr val="DCE8F4"/>
                </a:solidFill>
                <a:latin typeface="Times New Roman" pitchFamily="18" charset="0"/>
                <a:cs typeface="Times New Roman" pitchFamily="18" charset="0"/>
              </a:rPr>
              <a:t>Рабочие группы учителей-предметников</a:t>
            </a:r>
            <a:r>
              <a:rPr lang="ru-RU" sz="1400" dirty="0">
                <a:solidFill>
                  <a:srgbClr val="DCE8F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DCE8F4"/>
                </a:solidFill>
                <a:latin typeface="Times New Roman" pitchFamily="18" charset="0"/>
                <a:cs typeface="Times New Roman" pitchFamily="18" charset="0"/>
              </a:rPr>
              <a:t>по подготовке учащихся  к олимпиадам</a:t>
            </a:r>
          </a:p>
        </p:txBody>
      </p:sp>
    </p:spTree>
    <p:extLst>
      <p:ext uri="{BB962C8B-B14F-4D97-AF65-F5344CB8AC3E}">
        <p14:creationId xmlns:p14="http://schemas.microsoft.com/office/powerpoint/2010/main" val="4243139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3" descr="IMG_0509"/>
          <p:cNvPicPr>
            <a:picLocks/>
          </p:cNvPicPr>
          <p:nvPr/>
        </p:nvPicPr>
        <p:blipFill>
          <a:blip r:embed="rId2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0" y="6000768"/>
            <a:ext cx="3714744" cy="857232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  <p:pic>
        <p:nvPicPr>
          <p:cNvPr id="7" name="Рисунок 6" descr="IMG_0509"/>
          <p:cNvPicPr/>
          <p:nvPr/>
        </p:nvPicPr>
        <p:blipFill>
          <a:blip r:embed="rId3" cstate="print">
            <a:lum bright="74000"/>
          </a:blip>
          <a:srcRect l="66109" t="22853" b="40165"/>
          <a:stretch>
            <a:fillRect/>
          </a:stretch>
        </p:blipFill>
        <p:spPr bwMode="auto">
          <a:xfrm>
            <a:off x="5493938" y="6000768"/>
            <a:ext cx="1886374" cy="857232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  <p:pic>
        <p:nvPicPr>
          <p:cNvPr id="8" name="Рисунок 7" descr="IMG_0509"/>
          <p:cNvPicPr/>
          <p:nvPr/>
        </p:nvPicPr>
        <p:blipFill>
          <a:blip r:embed="rId2" cstate="print">
            <a:lum bright="81000"/>
          </a:blip>
          <a:srcRect l="66109" t="22853" b="40165"/>
          <a:stretch>
            <a:fillRect/>
          </a:stretch>
        </p:blipFill>
        <p:spPr bwMode="auto">
          <a:xfrm>
            <a:off x="7143768" y="6000768"/>
            <a:ext cx="2000232" cy="857232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  <p:pic>
        <p:nvPicPr>
          <p:cNvPr id="9" name="Рисунок 8" descr="IMG_0509"/>
          <p:cNvPicPr/>
          <p:nvPr/>
        </p:nvPicPr>
        <p:blipFill>
          <a:blip r:embed="rId3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3571868" y="6000768"/>
            <a:ext cx="2008244" cy="857232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  <p:sp>
        <p:nvSpPr>
          <p:cNvPr id="11" name="TextBox 10"/>
          <p:cNvSpPr txBox="1"/>
          <p:nvPr/>
        </p:nvSpPr>
        <p:spPr>
          <a:xfrm>
            <a:off x="395535" y="27260"/>
            <a:ext cx="8496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Центры наставнической деятельности</a:t>
            </a:r>
            <a:endParaRPr lang="ru-RU" sz="3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AutoShape 8"/>
          <p:cNvSpPr>
            <a:spLocks noChangeArrowheads="1"/>
          </p:cNvSpPr>
          <p:nvPr/>
        </p:nvSpPr>
        <p:spPr bwMode="auto">
          <a:xfrm>
            <a:off x="3277598" y="1111336"/>
            <a:ext cx="4534762" cy="883325"/>
          </a:xfrm>
          <a:prstGeom prst="wedgeRectCallout">
            <a:avLst>
              <a:gd name="adj1" fmla="val 21398"/>
              <a:gd name="adj2" fmla="val 49491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Школа Превосходства</a:t>
            </a:r>
          </a:p>
          <a:p>
            <a:pPr algn="ctr"/>
            <a:r>
              <a:rPr lang="ru-RU" sz="1400" b="1" dirty="0">
                <a:solidFill>
                  <a:schemeClr val="tx1"/>
                </a:solidFill>
              </a:rPr>
              <a:t>"</a:t>
            </a:r>
            <a:r>
              <a:rPr lang="ru-RU" sz="1400" b="1" dirty="0" smtClean="0">
                <a:solidFill>
                  <a:schemeClr val="tx1"/>
                </a:solidFill>
              </a:rPr>
              <a:t>Совершенствование </a:t>
            </a:r>
            <a:r>
              <a:rPr lang="ru-RU" sz="1400" b="1" dirty="0">
                <a:solidFill>
                  <a:schemeClr val="tx1"/>
                </a:solidFill>
              </a:rPr>
              <a:t>качества преподавания в Республике Татарстан"</a:t>
            </a:r>
            <a:r>
              <a:rPr lang="ru-RU" sz="1400" b="1" dirty="0" smtClean="0">
                <a:solidFill>
                  <a:schemeClr val="tx1"/>
                </a:solidFill>
              </a:rPr>
              <a:t> 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1" name="AutoShape 7"/>
          <p:cNvSpPr>
            <a:spLocks noChangeArrowheads="1"/>
          </p:cNvSpPr>
          <p:nvPr/>
        </p:nvSpPr>
        <p:spPr bwMode="auto">
          <a:xfrm>
            <a:off x="-67912" y="3176237"/>
            <a:ext cx="3366766" cy="715434"/>
          </a:xfrm>
          <a:prstGeom prst="wedgeRectCallout">
            <a:avLst>
              <a:gd name="adj1" fmla="val -21810"/>
              <a:gd name="adj2" fmla="val 48741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Методическое сопровождение учителей по подготовке учащихся к ГИА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3" name="AutoShape 7"/>
          <p:cNvSpPr>
            <a:spLocks noChangeArrowheads="1"/>
          </p:cNvSpPr>
          <p:nvPr/>
        </p:nvSpPr>
        <p:spPr bwMode="auto">
          <a:xfrm>
            <a:off x="3400896" y="2078018"/>
            <a:ext cx="4411463" cy="765297"/>
          </a:xfrm>
          <a:prstGeom prst="wedgeRectCallout">
            <a:avLst>
              <a:gd name="adj1" fmla="val -21810"/>
              <a:gd name="adj2" fmla="val 48741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Методическое сопровождение учителей по подготовке учащихся к олимпиадам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5" name="AutoShape 7"/>
          <p:cNvSpPr>
            <a:spLocks noChangeArrowheads="1"/>
          </p:cNvSpPr>
          <p:nvPr/>
        </p:nvSpPr>
        <p:spPr bwMode="auto">
          <a:xfrm>
            <a:off x="6300192" y="3212976"/>
            <a:ext cx="2727304" cy="792088"/>
          </a:xfrm>
          <a:prstGeom prst="wedgeRectCallout">
            <a:avLst>
              <a:gd name="adj1" fmla="val -21810"/>
              <a:gd name="adj2" fmla="val 48741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Ресурсный центр по </a:t>
            </a:r>
            <a:r>
              <a:rPr lang="ru-RU" sz="1400" b="1" dirty="0" err="1" smtClean="0">
                <a:solidFill>
                  <a:schemeClr val="tx1"/>
                </a:solidFill>
              </a:rPr>
              <a:t>профориентационной</a:t>
            </a:r>
            <a:r>
              <a:rPr lang="ru-RU" sz="1400" b="1" dirty="0" smtClean="0">
                <a:solidFill>
                  <a:schemeClr val="tx1"/>
                </a:solidFill>
              </a:rPr>
              <a:t> работе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1194705"/>
            <a:ext cx="1584176" cy="79208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2060"/>
                </a:solidFill>
              </a:rPr>
              <a:t>На базе МБОУ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</a:rPr>
              <a:t> «СОШ № 5</a:t>
            </a:r>
            <a:r>
              <a:rPr lang="ru-RU" sz="1400" b="1" dirty="0" smtClean="0">
                <a:solidFill>
                  <a:srgbClr val="002060"/>
                </a:solidFill>
              </a:rPr>
              <a:t>»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4" name="Нашивка 3"/>
          <p:cNvSpPr/>
          <p:nvPr/>
        </p:nvSpPr>
        <p:spPr>
          <a:xfrm>
            <a:off x="2638762" y="1171130"/>
            <a:ext cx="285207" cy="792088"/>
          </a:xfrm>
          <a:prstGeom prst="chevr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971600" y="2130925"/>
            <a:ext cx="1584176" cy="76231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2060"/>
                </a:solidFill>
              </a:rPr>
              <a:t>На базе </a:t>
            </a:r>
            <a:r>
              <a:rPr lang="ru-RU" sz="1400" b="1" dirty="0" smtClean="0">
                <a:solidFill>
                  <a:srgbClr val="002060"/>
                </a:solidFill>
              </a:rPr>
              <a:t>МБОУ</a:t>
            </a:r>
            <a:endParaRPr lang="ru-RU" sz="1400" b="1" dirty="0">
              <a:solidFill>
                <a:srgbClr val="002060"/>
              </a:solidFill>
            </a:endParaRPr>
          </a:p>
          <a:p>
            <a:pPr algn="ctr"/>
            <a:r>
              <a:rPr lang="ru-RU" sz="1400" b="1" dirty="0">
                <a:solidFill>
                  <a:srgbClr val="002060"/>
                </a:solidFill>
              </a:rPr>
              <a:t> </a:t>
            </a:r>
            <a:r>
              <a:rPr lang="ru-RU" sz="1400" b="1" dirty="0" smtClean="0">
                <a:solidFill>
                  <a:srgbClr val="002060"/>
                </a:solidFill>
              </a:rPr>
              <a:t>«Лицей №1»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28" name="Нашивка 27"/>
          <p:cNvSpPr/>
          <p:nvPr/>
        </p:nvSpPr>
        <p:spPr>
          <a:xfrm>
            <a:off x="2675590" y="2045488"/>
            <a:ext cx="285207" cy="792088"/>
          </a:xfrm>
          <a:prstGeom prst="chevr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644007" y="3212976"/>
            <a:ext cx="1152128" cy="79208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2060"/>
                </a:solidFill>
              </a:rPr>
              <a:t>На базе МБОУ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</a:rPr>
              <a:t> </a:t>
            </a:r>
            <a:r>
              <a:rPr lang="ru-RU" sz="1400" b="1" dirty="0" smtClean="0">
                <a:solidFill>
                  <a:srgbClr val="002060"/>
                </a:solidFill>
              </a:rPr>
              <a:t>«СОШ №1»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31" name="Нашивка 30"/>
          <p:cNvSpPr/>
          <p:nvPr/>
        </p:nvSpPr>
        <p:spPr>
          <a:xfrm>
            <a:off x="5884303" y="3212976"/>
            <a:ext cx="285207" cy="792088"/>
          </a:xfrm>
          <a:prstGeom prst="chevr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387022" y="3210080"/>
            <a:ext cx="1152128" cy="79208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2060"/>
                </a:solidFill>
              </a:rPr>
              <a:t>На базе </a:t>
            </a:r>
            <a:r>
              <a:rPr lang="ru-RU" sz="1400" b="1" dirty="0" smtClean="0">
                <a:solidFill>
                  <a:srgbClr val="002060"/>
                </a:solidFill>
              </a:rPr>
              <a:t>МБОУ «Гимназия №2»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33" name="Нашивка 32"/>
          <p:cNvSpPr/>
          <p:nvPr/>
        </p:nvSpPr>
        <p:spPr>
          <a:xfrm rot="10800000">
            <a:off x="3000909" y="3212976"/>
            <a:ext cx="285207" cy="792088"/>
          </a:xfrm>
          <a:prstGeom prst="chevr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370597" y="4046321"/>
            <a:ext cx="1152128" cy="95778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2060"/>
                </a:solidFill>
              </a:rPr>
              <a:t>На базе </a:t>
            </a:r>
            <a:r>
              <a:rPr lang="ru-RU" sz="1400" b="1" dirty="0" smtClean="0">
                <a:solidFill>
                  <a:srgbClr val="002060"/>
                </a:solidFill>
              </a:rPr>
              <a:t>МБОУ «Гимназия №3»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36" name="Нашивка 35"/>
          <p:cNvSpPr/>
          <p:nvPr/>
        </p:nvSpPr>
        <p:spPr>
          <a:xfrm rot="10800000">
            <a:off x="3000908" y="4149080"/>
            <a:ext cx="285207" cy="792088"/>
          </a:xfrm>
          <a:prstGeom prst="chevr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7" name="AutoShape 8"/>
          <p:cNvSpPr>
            <a:spLocks noChangeArrowheads="1"/>
          </p:cNvSpPr>
          <p:nvPr/>
        </p:nvSpPr>
        <p:spPr bwMode="auto">
          <a:xfrm>
            <a:off x="-67912" y="4174671"/>
            <a:ext cx="3028709" cy="805012"/>
          </a:xfrm>
          <a:prstGeom prst="wedgeRectCallout">
            <a:avLst>
              <a:gd name="adj1" fmla="val 21398"/>
              <a:gd name="adj2" fmla="val 49491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1300" b="1" dirty="0" smtClean="0">
                <a:solidFill>
                  <a:schemeClr val="tx1"/>
                </a:solidFill>
              </a:rPr>
              <a:t>Школа-центр компетенции в электронном образовании</a:t>
            </a:r>
            <a:endParaRPr lang="ru-RU" sz="1300" b="1" dirty="0">
              <a:solidFill>
                <a:schemeClr val="tx1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644007" y="4149080"/>
            <a:ext cx="1152128" cy="79208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2060"/>
                </a:solidFill>
              </a:rPr>
              <a:t>На базе МБОУ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</a:rPr>
              <a:t> </a:t>
            </a:r>
            <a:r>
              <a:rPr lang="ru-RU" sz="1400" b="1" dirty="0" smtClean="0">
                <a:solidFill>
                  <a:srgbClr val="002060"/>
                </a:solidFill>
              </a:rPr>
              <a:t>«СОШ №4»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39" name="Нашивка 38"/>
          <p:cNvSpPr/>
          <p:nvPr/>
        </p:nvSpPr>
        <p:spPr>
          <a:xfrm>
            <a:off x="5884303" y="4149080"/>
            <a:ext cx="285207" cy="792088"/>
          </a:xfrm>
          <a:prstGeom prst="chevr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0" name="AutoShape 7"/>
          <p:cNvSpPr>
            <a:spLocks noChangeArrowheads="1"/>
          </p:cNvSpPr>
          <p:nvPr/>
        </p:nvSpPr>
        <p:spPr bwMode="auto">
          <a:xfrm>
            <a:off x="6300192" y="4149080"/>
            <a:ext cx="2727304" cy="792088"/>
          </a:xfrm>
          <a:prstGeom prst="wedgeRectCallout">
            <a:avLst>
              <a:gd name="adj1" fmla="val -21810"/>
              <a:gd name="adj2" fmla="val 48741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1300" b="1" dirty="0" smtClean="0">
                <a:solidFill>
                  <a:schemeClr val="tx1"/>
                </a:solidFill>
              </a:rPr>
              <a:t>Зональные педагогические чтения</a:t>
            </a:r>
            <a:endParaRPr lang="ru-RU" sz="1300" b="1" dirty="0">
              <a:solidFill>
                <a:schemeClr val="tx1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1991409" y="5208680"/>
            <a:ext cx="1294707" cy="7920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2060"/>
                </a:solidFill>
              </a:rPr>
              <a:t>На базе МБОУ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</a:rPr>
              <a:t> </a:t>
            </a:r>
            <a:r>
              <a:rPr lang="ru-RU" sz="1400" b="1" dirty="0" smtClean="0">
                <a:solidFill>
                  <a:srgbClr val="002060"/>
                </a:solidFill>
              </a:rPr>
              <a:t>«СОШ №16»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42" name="Нашивка 41"/>
          <p:cNvSpPr/>
          <p:nvPr/>
        </p:nvSpPr>
        <p:spPr>
          <a:xfrm>
            <a:off x="3397003" y="5208680"/>
            <a:ext cx="285207" cy="792088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3" name="AutoShape 7"/>
          <p:cNvSpPr>
            <a:spLocks noChangeArrowheads="1"/>
          </p:cNvSpPr>
          <p:nvPr/>
        </p:nvSpPr>
        <p:spPr bwMode="auto">
          <a:xfrm>
            <a:off x="3812352" y="5201822"/>
            <a:ext cx="3857798" cy="792088"/>
          </a:xfrm>
          <a:prstGeom prst="wedgeRectCallout">
            <a:avLst>
              <a:gd name="adj1" fmla="val -21810"/>
              <a:gd name="adj2" fmla="val 48741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Ресурсный центр психолого-педагогического и социального сопровождения учащихся (совместно с НГПУ)</a:t>
            </a:r>
            <a:endParaRPr lang="ru-RU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077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67744" y="1196752"/>
            <a:ext cx="6172200" cy="1895475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cap="none" dirty="0">
                <a:solidFill>
                  <a:prstClr val="black"/>
                </a:solidFill>
              </a:rPr>
              <a:t/>
            </a:r>
            <a:br>
              <a:rPr lang="ru-RU" sz="2000" b="1" cap="none" dirty="0">
                <a:solidFill>
                  <a:prstClr val="black"/>
                </a:solidFill>
              </a:rPr>
            </a:b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88640"/>
            <a:ext cx="8353425" cy="1015663"/>
          </a:xfrm>
          <a:prstGeom prst="rec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  <a:tileRect/>
          </a:gradFill>
        </p:spPr>
        <p:style>
          <a:lnRef idx="1">
            <a:schemeClr val="accent1"/>
          </a:lnRef>
          <a:fillRef idx="1001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b="1" cap="small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</a:t>
            </a:r>
            <a:r>
              <a:rPr lang="ru-RU" sz="3000" b="1" cap="small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наставнической деятельности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2987824" y="1196752"/>
            <a:ext cx="0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6444208" y="3321050"/>
            <a:ext cx="2376264" cy="1477328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Проектирование и организация комплексной помощи в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освоении требований ФГОС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1520" y="2780928"/>
            <a:ext cx="2088232" cy="1200329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Владение современными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образовательными технологиями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347864" y="3429000"/>
            <a:ext cx="2160240" cy="2031325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Формирование методологического  инструментария учителя, обеспечивающего реализацию требований ФГОС 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трелка вниз 23"/>
          <p:cNvSpPr/>
          <p:nvPr/>
        </p:nvSpPr>
        <p:spPr>
          <a:xfrm>
            <a:off x="1043608" y="1196752"/>
            <a:ext cx="576064" cy="15121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низ 24"/>
          <p:cNvSpPr/>
          <p:nvPr/>
        </p:nvSpPr>
        <p:spPr>
          <a:xfrm>
            <a:off x="4211960" y="1196752"/>
            <a:ext cx="648072" cy="21602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низ 25"/>
          <p:cNvSpPr/>
          <p:nvPr/>
        </p:nvSpPr>
        <p:spPr>
          <a:xfrm>
            <a:off x="7308304" y="1196752"/>
            <a:ext cx="648072" cy="20882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698" name="Picture 2" descr="http://lihoslavl.tverlib.ru/sites/default/files/imagecache/img800x600/img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437112"/>
            <a:ext cx="2143125" cy="22002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51706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9" y="620688"/>
            <a:ext cx="7016660" cy="1440159"/>
          </a:xfrm>
        </p:spPr>
        <p:txBody>
          <a:bodyPr>
            <a:normAutofit/>
          </a:bodyPr>
          <a:lstStyle/>
          <a:p>
            <a:pPr algn="l"/>
            <a:endParaRPr lang="ru-RU" sz="2400" dirty="0"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9" y="2060846"/>
            <a:ext cx="7213415" cy="3724029"/>
          </a:xfrm>
        </p:spPr>
        <p:txBody>
          <a:bodyPr>
            <a:normAutofit/>
          </a:bodyPr>
          <a:lstStyle/>
          <a:p>
            <a:endParaRPr lang="ru-RU" sz="2000" dirty="0">
              <a:latin typeface="Constantia" panose="02030602050306030303" pitchFamily="18" charset="0"/>
            </a:endParaRPr>
          </a:p>
          <a:p>
            <a:pPr marL="0" indent="457200" algn="just">
              <a:buNone/>
            </a:pPr>
            <a:endParaRPr lang="ru-RU" sz="1900" dirty="0">
              <a:latin typeface="Segoe Print" pitchFamily="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1" y="764704"/>
            <a:ext cx="7776864" cy="5837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838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75"/>
            <a:ext cx="8229600" cy="128587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2800" b="1" dirty="0" err="1" smtClean="0">
                <a:solidFill>
                  <a:srgbClr val="002060"/>
                </a:solidFill>
              </a:rPr>
              <a:t>Показателиуспешной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работы </a:t>
            </a:r>
            <a:r>
              <a:rPr lang="ru-RU" sz="2800" b="1" dirty="0" smtClean="0">
                <a:solidFill>
                  <a:srgbClr val="002060"/>
                </a:solidFill>
              </a:rPr>
              <a:t>наставнической деятельности в районе</a:t>
            </a:r>
            <a:endParaRPr lang="ru-RU" sz="2800" b="1" dirty="0" smtClean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667250"/>
          </a:xfrm>
        </p:spPr>
        <p:txBody>
          <a:bodyPr>
            <a:normAutofit fontScale="85000" lnSpcReduction="20000"/>
          </a:bodyPr>
          <a:lstStyle/>
          <a:p>
            <a:pPr algn="just"/>
            <a:endParaRPr lang="ru-RU" sz="2000" dirty="0" smtClean="0"/>
          </a:p>
          <a:p>
            <a:pPr algn="just">
              <a:lnSpc>
                <a:spcPct val="160000"/>
              </a:lnSpc>
            </a:pPr>
            <a:r>
              <a:rPr lang="ru-RU" sz="2100" b="1" dirty="0" smtClean="0">
                <a:solidFill>
                  <a:srgbClr val="002060"/>
                </a:solidFill>
              </a:rPr>
              <a:t>Увеличение </a:t>
            </a:r>
            <a:r>
              <a:rPr lang="ru-RU" sz="2100" b="1" dirty="0">
                <a:solidFill>
                  <a:srgbClr val="002060"/>
                </a:solidFill>
              </a:rPr>
              <a:t>числа учащихся – участников олимпиад.</a:t>
            </a:r>
          </a:p>
          <a:p>
            <a:pPr algn="just">
              <a:lnSpc>
                <a:spcPct val="160000"/>
              </a:lnSpc>
            </a:pPr>
            <a:r>
              <a:rPr lang="ru-RU" sz="2100" b="1" dirty="0">
                <a:solidFill>
                  <a:srgbClr val="002060"/>
                </a:solidFill>
              </a:rPr>
              <a:t>Сохранение положительной мотивации учащихся.</a:t>
            </a:r>
          </a:p>
          <a:p>
            <a:pPr algn="just">
              <a:lnSpc>
                <a:spcPct val="160000"/>
              </a:lnSpc>
            </a:pPr>
            <a:r>
              <a:rPr lang="ru-RU" sz="2100" b="1" dirty="0">
                <a:solidFill>
                  <a:srgbClr val="002060"/>
                </a:solidFill>
              </a:rPr>
              <a:t>Системный подход к анализу и планированию своей деятельности.</a:t>
            </a:r>
          </a:p>
          <a:p>
            <a:pPr algn="just">
              <a:lnSpc>
                <a:spcPct val="160000"/>
              </a:lnSpc>
            </a:pPr>
            <a:r>
              <a:rPr lang="ru-RU" sz="2100" b="1" dirty="0">
                <a:solidFill>
                  <a:srgbClr val="002060"/>
                </a:solidFill>
              </a:rPr>
              <a:t>Использование различных видов </a:t>
            </a:r>
            <a:r>
              <a:rPr lang="ru-RU" sz="2100" b="1" dirty="0" smtClean="0">
                <a:solidFill>
                  <a:srgbClr val="002060"/>
                </a:solidFill>
              </a:rPr>
              <a:t>проверочных </a:t>
            </a:r>
            <a:r>
              <a:rPr lang="ru-RU" sz="2100" b="1" dirty="0">
                <a:solidFill>
                  <a:srgbClr val="002060"/>
                </a:solidFill>
              </a:rPr>
              <a:t>работ на уроках как средство ликвидации пробелов учащихся.</a:t>
            </a:r>
          </a:p>
          <a:p>
            <a:pPr algn="just">
              <a:lnSpc>
                <a:spcPct val="160000"/>
              </a:lnSpc>
            </a:pPr>
            <a:r>
              <a:rPr lang="ru-RU" sz="2100" b="1" dirty="0">
                <a:solidFill>
                  <a:srgbClr val="002060"/>
                </a:solidFill>
              </a:rPr>
              <a:t>Методические умения педагогов по применению инновационных технологий в условиях перехода на ФГОС второго поколения.</a:t>
            </a:r>
          </a:p>
          <a:p>
            <a:pPr algn="just">
              <a:lnSpc>
                <a:spcPct val="160000"/>
              </a:lnSpc>
            </a:pPr>
            <a:r>
              <a:rPr lang="ru-RU" sz="2100" b="1" dirty="0">
                <a:solidFill>
                  <a:srgbClr val="002060"/>
                </a:solidFill>
              </a:rPr>
              <a:t>Проведение систематической  работы по повышению квалификации педагогов. </a:t>
            </a:r>
            <a:endParaRPr lang="ru-RU" sz="1600" dirty="0" smtClean="0"/>
          </a:p>
        </p:txBody>
      </p:sp>
    </p:spTree>
    <p:extLst>
      <p:ext uri="{BB962C8B-B14F-4D97-AF65-F5344CB8AC3E}">
        <p14:creationId xmlns:p14="http://schemas.microsoft.com/office/powerpoint/2010/main" val="2194549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кстура">
  <a:themeElements>
    <a:clrScheme name="Текстура 8">
      <a:dk1>
        <a:srgbClr val="000000"/>
      </a:dk1>
      <a:lt1>
        <a:srgbClr val="DCE8F4"/>
      </a:lt1>
      <a:dk2>
        <a:srgbClr val="7B9CB5"/>
      </a:dk2>
      <a:lt2>
        <a:srgbClr val="969696"/>
      </a:lt2>
      <a:accent1>
        <a:srgbClr val="FFFFFF"/>
      </a:accent1>
      <a:accent2>
        <a:srgbClr val="00BAB6"/>
      </a:accent2>
      <a:accent3>
        <a:srgbClr val="EBF2F8"/>
      </a:accent3>
      <a:accent4>
        <a:srgbClr val="000000"/>
      </a:accent4>
      <a:accent5>
        <a:srgbClr val="FFFFFF"/>
      </a:accent5>
      <a:accent6>
        <a:srgbClr val="00A8A5"/>
      </a:accent6>
      <a:hlink>
        <a:srgbClr val="8A8AD8"/>
      </a:hlink>
      <a:folHlink>
        <a:srgbClr val="242492"/>
      </a:folHlink>
    </a:clrScheme>
    <a:fontScheme name="Тексту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кстура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кстура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3099</TotalTime>
  <Words>285</Words>
  <Application>Microsoft Office PowerPoint</Application>
  <PresentationFormat>Экран (4:3)</PresentationFormat>
  <Paragraphs>56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19" baseType="lpstr">
      <vt:lpstr>Arial</vt:lpstr>
      <vt:lpstr>Arial Black</vt:lpstr>
      <vt:lpstr>Brush Script MT</vt:lpstr>
      <vt:lpstr>Calibri</vt:lpstr>
      <vt:lpstr>Constantia</vt:lpstr>
      <vt:lpstr>Franklin Gothic Book</vt:lpstr>
      <vt:lpstr>Rage Italic</vt:lpstr>
      <vt:lpstr>Segoe Print</vt:lpstr>
      <vt:lpstr>Tahoma</vt:lpstr>
      <vt:lpstr>Times New Roman</vt:lpstr>
      <vt:lpstr>Wingdings</vt:lpstr>
      <vt:lpstr>Кнопка</vt:lpstr>
      <vt:lpstr>Текстура</vt:lpstr>
      <vt:lpstr>ОБ ОРГАНИЗАЦИИ В ЧИСТОПОЛЬСКОМ МУНИЦИПАЛЬНОМ РАЙОНЕ НАСТАВНИЧЕСКОЙ ДЕЯТЕЛЬНОСТИ </vt:lpstr>
      <vt:lpstr>Презентация PowerPoint</vt:lpstr>
      <vt:lpstr>Презентация PowerPoint</vt:lpstr>
      <vt:lpstr> </vt:lpstr>
      <vt:lpstr>Презентация PowerPoint</vt:lpstr>
      <vt:lpstr> Показателиуспешной работы наставнической деятельности в районе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Нужны ли иностранные слова в русском язке?</dc:title>
  <dc:creator>Денис</dc:creator>
  <cp:lastModifiedBy>Зарипова</cp:lastModifiedBy>
  <cp:revision>166</cp:revision>
  <dcterms:created xsi:type="dcterms:W3CDTF">2012-08-16T15:34:25Z</dcterms:created>
  <dcterms:modified xsi:type="dcterms:W3CDTF">2020-07-27T08:17:01Z</dcterms:modified>
</cp:coreProperties>
</file>